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63" r:id="rId5"/>
    <p:sldId id="265" r:id="rId6"/>
    <p:sldId id="269" r:id="rId7"/>
    <p:sldId id="267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372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2998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3179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7856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066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33841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543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3099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3043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037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3409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3036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168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5273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647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1785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329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B366856-E9FD-43F5-9BD3-97745039D8D9}" type="datetimeFigureOut">
              <a:rPr lang="en-IN" smtClean="0"/>
              <a:t>25-04-2024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B70422-A449-485E-BE5B-F777C1E5EA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98891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dfreephotos.com/astrophotography/watch-stars-and-sky-with-telescopes.jpg.php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First_Point_of_Arie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A5178-1C8C-6987-A13C-2BF9541CDA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2714" y="1973232"/>
            <a:ext cx="8506572" cy="725145"/>
          </a:xfrm>
        </p:spPr>
        <p:txBody>
          <a:bodyPr>
            <a:normAutofit/>
          </a:bodyPr>
          <a:lstStyle/>
          <a:p>
            <a:pPr algn="ctr"/>
            <a:r>
              <a:rPr lang="en-IN" sz="4000" b="1" u="sng" dirty="0"/>
              <a:t>Arduino based star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531681-87A2-B13A-9058-A79AD940E4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0799" y="2996201"/>
            <a:ext cx="7197726" cy="3635507"/>
          </a:xfrm>
        </p:spPr>
        <p:txBody>
          <a:bodyPr>
            <a:noAutofit/>
          </a:bodyPr>
          <a:lstStyle/>
          <a:p>
            <a:pPr algn="ctr"/>
            <a:r>
              <a:rPr lang="en-IN" sz="2000" b="1" dirty="0"/>
              <a:t>Guide:</a:t>
            </a:r>
          </a:p>
          <a:p>
            <a:pPr algn="ctr"/>
            <a:r>
              <a:rPr lang="en-IN" sz="2000" dirty="0" err="1"/>
              <a:t>Dr.</a:t>
            </a:r>
            <a:r>
              <a:rPr lang="en-IN" sz="2000" dirty="0"/>
              <a:t> Faiyaz </a:t>
            </a:r>
            <a:r>
              <a:rPr lang="en-IN" sz="2000" dirty="0" err="1"/>
              <a:t>ahmad</a:t>
            </a:r>
            <a:r>
              <a:rPr lang="en-IN" sz="2000" dirty="0"/>
              <a:t> </a:t>
            </a:r>
          </a:p>
          <a:p>
            <a:pPr algn="ctr"/>
            <a:r>
              <a:rPr lang="en-IN" sz="2000" dirty="0"/>
              <a:t>Associate professor, Integral University</a:t>
            </a:r>
          </a:p>
          <a:p>
            <a:pPr algn="ctr"/>
            <a:r>
              <a:rPr lang="en-IN" sz="2000" b="1" dirty="0"/>
              <a:t>Team:</a:t>
            </a:r>
          </a:p>
          <a:p>
            <a:pPr algn="ctr"/>
            <a:r>
              <a:rPr lang="en-IN" sz="2000" dirty="0"/>
              <a:t>Hozaifa shakeel (Team lead)</a:t>
            </a:r>
          </a:p>
          <a:p>
            <a:pPr algn="ctr"/>
            <a:r>
              <a:rPr lang="en-IN" sz="2000" dirty="0" err="1"/>
              <a:t>Insha</a:t>
            </a:r>
            <a:r>
              <a:rPr lang="en-IN" sz="2000" dirty="0"/>
              <a:t> </a:t>
            </a:r>
            <a:r>
              <a:rPr lang="en-IN" sz="2000" dirty="0" err="1"/>
              <a:t>yashfeen</a:t>
            </a:r>
            <a:r>
              <a:rPr lang="en-IN" sz="2000" dirty="0"/>
              <a:t> </a:t>
            </a:r>
            <a:r>
              <a:rPr lang="en-IN" sz="2000" dirty="0" err="1"/>
              <a:t>ansari</a:t>
            </a:r>
            <a:endParaRPr lang="en-IN" sz="2000" dirty="0"/>
          </a:p>
          <a:p>
            <a:pPr algn="ctr"/>
            <a:r>
              <a:rPr lang="en-IN" sz="2000" dirty="0"/>
              <a:t>Faiz </a:t>
            </a:r>
            <a:r>
              <a:rPr lang="en-IN" sz="2000" dirty="0" err="1"/>
              <a:t>ahmad</a:t>
            </a:r>
            <a:r>
              <a:rPr lang="en-IN" sz="2000" dirty="0"/>
              <a:t> raza</a:t>
            </a:r>
          </a:p>
          <a:p>
            <a:pPr algn="ctr"/>
            <a:endParaRPr lang="en-IN" sz="2000" dirty="0"/>
          </a:p>
        </p:txBody>
      </p:sp>
      <p:pic>
        <p:nvPicPr>
          <p:cNvPr id="1026" name="Picture 2" descr="Integral University - Wikipedia">
            <a:extLst>
              <a:ext uri="{FF2B5EF4-FFF2-40B4-BE49-F238E27FC236}">
                <a16:creationId xmlns:a16="http://schemas.microsoft.com/office/drawing/2014/main" id="{FA1853DB-145C-7205-F3DE-64222B9E8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1" y="4320989"/>
            <a:ext cx="2429183" cy="2429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9CCF73-9203-012A-B51E-DED1E6411F5C}"/>
              </a:ext>
            </a:extLst>
          </p:cNvPr>
          <p:cNvSpPr txBox="1"/>
          <p:nvPr/>
        </p:nvSpPr>
        <p:spPr>
          <a:xfrm>
            <a:off x="831273" y="115705"/>
            <a:ext cx="109470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u="sng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Engineering Student Project Grant Scheme, CST-up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C858FA-4A76-F2A1-A71F-66638D578A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69" y="4320988"/>
            <a:ext cx="2430000" cy="243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658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ECED3-CA47-2DCC-A304-433C8D4BC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>
                <a:latin typeface="Helvetica Neue"/>
              </a:rPr>
              <a:t>ARDUINO BASED STAR TRACKER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CEEDC-AA05-6727-549A-56BE81A4D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285503"/>
            <a:ext cx="10131425" cy="364913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yriad-pro"/>
              </a:rPr>
              <a:t>“Arduino based star tracker” is an Arduino based, </a:t>
            </a:r>
            <a:r>
              <a:rPr lang="en-US" sz="2800" dirty="0" err="1">
                <a:latin typeface="myriad-pro"/>
              </a:rPr>
              <a:t>GoTo</a:t>
            </a:r>
            <a:r>
              <a:rPr lang="en-US" sz="2800" dirty="0">
                <a:latin typeface="myriad-pro"/>
              </a:rPr>
              <a:t>-mount inspired star tracking system. Based on the functionality of </a:t>
            </a:r>
            <a:r>
              <a:rPr lang="en-IN" sz="2800" dirty="0" err="1"/>
              <a:t>GoTo</a:t>
            </a:r>
            <a:r>
              <a:rPr lang="en-IN" sz="2800" dirty="0"/>
              <a:t> mounts.</a:t>
            </a:r>
          </a:p>
          <a:p>
            <a:r>
              <a:rPr lang="en-US" sz="2800" dirty="0"/>
              <a:t>It tracks any  celestial object in the sky using Celestial coordinates as input.</a:t>
            </a:r>
          </a:p>
          <a:p>
            <a:endParaRPr lang="en-IN" sz="2800" dirty="0"/>
          </a:p>
          <a:p>
            <a:endParaRPr lang="en-IN" sz="2800" dirty="0"/>
          </a:p>
          <a:p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9986C4-1D31-63DC-7A10-18B180BB08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9282"/>
          <a:stretch/>
        </p:blipFill>
        <p:spPr>
          <a:xfrm>
            <a:off x="7501103" y="4401670"/>
            <a:ext cx="4542978" cy="232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380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EEA7AA1-912C-2DBF-4519-DAA34E92F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64" y="1582295"/>
            <a:ext cx="5810217" cy="46481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30FA37A-BBFE-7105-ED92-2B9AEEDC3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19" y="1582295"/>
            <a:ext cx="5892681" cy="464817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C007EC5-4A8E-A45F-5E1A-C5704AABAFD4}"/>
              </a:ext>
            </a:extLst>
          </p:cNvPr>
          <p:cNvSpPr txBox="1">
            <a:spLocks/>
          </p:cNvSpPr>
          <p:nvPr/>
        </p:nvSpPr>
        <p:spPr>
          <a:xfrm>
            <a:off x="637522" y="349623"/>
            <a:ext cx="10131425" cy="145626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IN" b="1" dirty="0">
                <a:latin typeface="myriad-pro"/>
              </a:rPr>
              <a:t>Equatorial COORDINATE System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1049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BFE9D-DD1F-DCF0-B139-2AE83FBCF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Helvetica Neue"/>
              </a:rPr>
              <a:t>Coordinates</a:t>
            </a:r>
            <a:r>
              <a:rPr lang="en-IN" dirty="0"/>
              <a:t> </a:t>
            </a:r>
            <a:r>
              <a:rPr lang="en-IN" b="1" dirty="0">
                <a:latin typeface="Helvetica Neue"/>
              </a:rPr>
              <a:t>of equatorial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4EB7C-0430-266B-AE64-4F60F7940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sz="2000" b="1" dirty="0">
                <a:latin typeface="myriad-pro"/>
              </a:rPr>
              <a:t>Declination</a:t>
            </a:r>
          </a:p>
          <a:p>
            <a:pPr marL="0" indent="0" algn="l">
              <a:buNone/>
            </a:pPr>
            <a:r>
              <a:rPr lang="en-US" sz="2000" dirty="0">
                <a:latin typeface="myriad-pro"/>
              </a:rPr>
              <a:t>The coordinate indicating where an object is between the celestial poles is declination. Measured from the celestial equator it ranges from 0° to 90° at the north celestial pole and to -90° at the south celestial pole.</a:t>
            </a:r>
          </a:p>
          <a:p>
            <a:r>
              <a:rPr lang="en-US" sz="2000" b="1" dirty="0">
                <a:latin typeface="myriad-pro"/>
              </a:rPr>
              <a:t>Right Ascension</a:t>
            </a:r>
          </a:p>
          <a:p>
            <a:pPr marL="0" indent="0">
              <a:buNone/>
            </a:pPr>
            <a:r>
              <a:rPr lang="en-US" sz="2000" dirty="0">
                <a:latin typeface="myriad-pro"/>
              </a:rPr>
              <a:t>It is like (but not the same as) longitude. </a:t>
            </a:r>
          </a:p>
          <a:p>
            <a:pPr marL="0" indent="0">
              <a:buNone/>
            </a:pPr>
            <a:r>
              <a:rPr lang="en-US" sz="2000" dirty="0">
                <a:latin typeface="myriad-pro"/>
              </a:rPr>
              <a:t>It locates where a star is along the celestial equator. It has a zero reference point like green which, called the </a:t>
            </a:r>
            <a:r>
              <a:rPr lang="en-US" sz="2000" dirty="0">
                <a:latin typeface="myriad-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Vernal Equinox Point </a:t>
            </a:r>
            <a:r>
              <a:rPr lang="en-US" sz="2000" dirty="0">
                <a:latin typeface="myriad-pro"/>
              </a:rPr>
              <a:t>(we will get into locating that later).</a:t>
            </a:r>
          </a:p>
          <a:p>
            <a:pPr marL="0" indent="0">
              <a:buNone/>
            </a:pPr>
            <a:r>
              <a:rPr lang="en-US" sz="2000" dirty="0">
                <a:latin typeface="myriad-pro"/>
              </a:rPr>
              <a:t> Unlike Declination, Right Ascension changes with time</a:t>
            </a:r>
            <a:endParaRPr lang="en-IN" sz="2000" dirty="0">
              <a:latin typeface="myriad-pro"/>
            </a:endParaRPr>
          </a:p>
        </p:txBody>
      </p:sp>
    </p:spTree>
    <p:extLst>
      <p:ext uri="{BB962C8B-B14F-4D97-AF65-F5344CB8AC3E}">
        <p14:creationId xmlns:p14="http://schemas.microsoft.com/office/powerpoint/2010/main" val="501695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D892C-2A13-FA83-8E62-67F249145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i="0" dirty="0">
                <a:effectLst/>
                <a:latin typeface="Helvetica Neue"/>
              </a:rPr>
              <a:t>Tools &amp; Parts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9A404-0583-E60F-BD75-428C984DB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92443"/>
            <a:ext cx="10131425" cy="4187015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5V Stepper Motors: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Precision motion control with 5V stepper motors for accurate and controlled rotation in your projects.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Arduino Uno R3 Clone: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Open-source prototyping with an Arduino Uno R3 clone, unleashing the power of microcontrollers for endless creative possibilities.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3-Axis Gyro MPU6050: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Enhance your projects with precise motion sensing using the 3-axis Gyro MPU6050, perfect for applications requiring orientation data.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SSD1306 OLED Display</a:t>
            </a:r>
            <a:r>
              <a:rPr lang="en-US" dirty="0">
                <a:solidFill>
                  <a:srgbClr val="D1D5DB"/>
                </a:solidFill>
                <a:latin typeface="Söhne"/>
              </a:rPr>
              <a:t>:  The SSD1306 display is an OLED that is controlled by the SSD1306 micro-chip driver, which acts as a bridge between the display matrix and the microcontroller.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Laser Pointer: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Add precision and visibility to your projects with a laser pointer, ideal for alignment, distance measurement, and creative light displays.</a:t>
            </a:r>
          </a:p>
          <a:p>
            <a:pPr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3D Printed Parts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Hardware of this project has been printed using “</a:t>
            </a:r>
            <a:r>
              <a:rPr lang="en-IN" dirty="0">
                <a:solidFill>
                  <a:srgbClr val="D1D5DB"/>
                </a:solidFill>
                <a:latin typeface="Söhne"/>
              </a:rPr>
              <a:t>SNAPMAKER 2.0 MODULAR 3D PRINTER A350T.”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868113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DEB2C-314F-E204-BC66-4AC80F95A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170329"/>
            <a:ext cx="10131425" cy="1048871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latin typeface="Helvetica Neue"/>
              </a:rPr>
              <a:t>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63E5A-751A-3350-49F1-273147540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1" y="1129552"/>
            <a:ext cx="5136093" cy="5728447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r>
              <a:rPr lang="en-IN" b="1" i="0" dirty="0">
                <a:effectLst/>
                <a:latin typeface="myriad-pro"/>
              </a:rPr>
              <a:t>How Does it Work?</a:t>
            </a:r>
            <a:endParaRPr lang="en-IN" b="0" i="0" dirty="0">
              <a:effectLst/>
              <a:latin typeface="myriad-pro"/>
            </a:endParaRPr>
          </a:p>
          <a:p>
            <a:pPr marL="0" indent="0" algn="l">
              <a:buNone/>
            </a:pPr>
            <a:r>
              <a:rPr lang="en-IN" b="0" i="0" dirty="0">
                <a:effectLst/>
                <a:latin typeface="myriad-pro"/>
              </a:rPr>
              <a:t>There are two Arduino's working in order. Arduino Uno being master and nano being the slave.</a:t>
            </a:r>
          </a:p>
          <a:p>
            <a:pPr marL="0" indent="0" algn="l">
              <a:buNone/>
            </a:pPr>
            <a:r>
              <a:rPr lang="en-IN" b="1" i="0" dirty="0">
                <a:effectLst/>
                <a:latin typeface="myriad-pro"/>
              </a:rPr>
              <a:t>Master module</a:t>
            </a:r>
            <a:endParaRPr lang="en-IN" b="0" i="0" dirty="0">
              <a:effectLst/>
              <a:latin typeface="myriad-pro"/>
            </a:endParaRPr>
          </a:p>
          <a:p>
            <a:pPr marL="0" indent="0" algn="l">
              <a:buNone/>
            </a:pPr>
            <a:r>
              <a:rPr lang="en-IN" b="0" i="0" dirty="0">
                <a:effectLst/>
                <a:latin typeface="myriad-pro"/>
              </a:rPr>
              <a:t>The master(Uno) module has two inputs,</a:t>
            </a:r>
          </a:p>
          <a:p>
            <a:pPr algn="l">
              <a:buFont typeface="+mj-lt"/>
              <a:buAutoNum type="arabicPeriod"/>
            </a:pPr>
            <a:r>
              <a:rPr lang="en-IN" b="0" i="0" dirty="0">
                <a:effectLst/>
                <a:latin typeface="myriad-pro"/>
              </a:rPr>
              <a:t>Gyro data</a:t>
            </a:r>
          </a:p>
          <a:p>
            <a:pPr algn="l">
              <a:buFont typeface="+mj-lt"/>
              <a:buAutoNum type="arabicPeriod"/>
            </a:pPr>
            <a:r>
              <a:rPr lang="en-IN" b="0" i="0" dirty="0">
                <a:effectLst/>
                <a:latin typeface="myriad-pro"/>
              </a:rPr>
              <a:t>RTC(Real Time Clock) data</a:t>
            </a:r>
          </a:p>
          <a:p>
            <a:pPr marL="0" indent="0" algn="l">
              <a:buNone/>
            </a:pPr>
            <a:r>
              <a:rPr lang="en-IN" b="0" i="0" dirty="0">
                <a:effectLst/>
                <a:latin typeface="myriad-pro"/>
              </a:rPr>
              <a:t>and 6 outputs,</a:t>
            </a:r>
          </a:p>
          <a:p>
            <a:pPr algn="l">
              <a:buFont typeface="+mj-lt"/>
              <a:buAutoNum type="arabicPeriod"/>
            </a:pPr>
            <a:r>
              <a:rPr lang="en-IN" b="0" i="0" dirty="0" err="1">
                <a:effectLst/>
                <a:latin typeface="myriad-pro"/>
              </a:rPr>
              <a:t>cw</a:t>
            </a:r>
            <a:r>
              <a:rPr lang="en-IN" b="0" i="0" dirty="0">
                <a:effectLst/>
                <a:latin typeface="myriad-pro"/>
              </a:rPr>
              <a:t>(base motor clockwise)</a:t>
            </a:r>
          </a:p>
          <a:p>
            <a:pPr algn="l">
              <a:buFont typeface="+mj-lt"/>
              <a:buAutoNum type="arabicPeriod"/>
            </a:pPr>
            <a:r>
              <a:rPr lang="en-IN" b="0" i="0" dirty="0" err="1">
                <a:effectLst/>
                <a:latin typeface="myriad-pro"/>
              </a:rPr>
              <a:t>ccw</a:t>
            </a:r>
            <a:r>
              <a:rPr lang="en-IN" b="0" i="0" dirty="0">
                <a:effectLst/>
                <a:latin typeface="myriad-pro"/>
              </a:rPr>
              <a:t>(base motor counter clockwise)</a:t>
            </a:r>
          </a:p>
          <a:p>
            <a:pPr algn="l">
              <a:buFont typeface="+mj-lt"/>
              <a:buAutoNum type="arabicPeriod"/>
            </a:pPr>
            <a:r>
              <a:rPr lang="en-IN" b="0" i="0" dirty="0" err="1">
                <a:effectLst/>
                <a:latin typeface="myriad-pro"/>
              </a:rPr>
              <a:t>stahp</a:t>
            </a:r>
            <a:r>
              <a:rPr lang="en-IN" b="0" i="0" dirty="0">
                <a:effectLst/>
                <a:latin typeface="myriad-pro"/>
              </a:rPr>
              <a:t>(base motor stop)</a:t>
            </a:r>
          </a:p>
          <a:p>
            <a:pPr algn="l">
              <a:buFont typeface="+mj-lt"/>
              <a:buAutoNum type="arabicPeriod"/>
            </a:pPr>
            <a:r>
              <a:rPr lang="en-IN" b="0" i="0" dirty="0">
                <a:effectLst/>
                <a:latin typeface="myriad-pro"/>
              </a:rPr>
              <a:t>cw2(DEC motor clockwise)</a:t>
            </a:r>
          </a:p>
          <a:p>
            <a:pPr algn="l">
              <a:buFont typeface="+mj-lt"/>
              <a:buAutoNum type="arabicPeriod"/>
            </a:pPr>
            <a:r>
              <a:rPr lang="en-IN" b="0" i="0" dirty="0">
                <a:effectLst/>
                <a:latin typeface="myriad-pro"/>
              </a:rPr>
              <a:t>ccw2(DEC motor counter clockwise)</a:t>
            </a:r>
          </a:p>
          <a:p>
            <a:pPr algn="l">
              <a:buFont typeface="+mj-lt"/>
              <a:buAutoNum type="arabicPeriod"/>
            </a:pPr>
            <a:r>
              <a:rPr lang="en-IN" b="0" i="0" dirty="0">
                <a:effectLst/>
                <a:latin typeface="myriad-pro"/>
              </a:rPr>
              <a:t>stahp2(DEC motor stop)</a:t>
            </a:r>
          </a:p>
          <a:p>
            <a:pPr marL="0" indent="0" algn="l">
              <a:buNone/>
            </a:pPr>
            <a:endParaRPr lang="en-IN" b="0" i="0" dirty="0">
              <a:effectLst/>
              <a:latin typeface="myriad-pro"/>
            </a:endParaRP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5D0043-0C1D-3569-11D5-803FA9AFC0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21895" y="1219201"/>
            <a:ext cx="4995332" cy="5638800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r>
              <a:rPr lang="en-US" b="0" i="0" dirty="0">
                <a:effectLst/>
                <a:latin typeface="myriad-pro"/>
              </a:rPr>
              <a:t>The RTC is set to UTC time, a function calculates local sidereal time in degrees and rotates the mount to 0h RA position. The loop constantly checks if the gyro data is equal to the user input &amp; sidereal time data. The default is 0,0. If there is a change and the equality breaks the master module send a command to the slave module.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myriad-pro"/>
              </a:rPr>
              <a:t>If the user value is higher than the gyro value a signal is sent through </a:t>
            </a:r>
            <a:r>
              <a:rPr lang="en-US" sz="1800" b="0" i="0" dirty="0" err="1">
                <a:effectLst/>
                <a:latin typeface="myriad-pro"/>
              </a:rPr>
              <a:t>cw</a:t>
            </a:r>
            <a:r>
              <a:rPr lang="en-US" sz="1800" b="0" i="0" dirty="0">
                <a:effectLst/>
                <a:latin typeface="myriad-pro"/>
              </a:rPr>
              <a:t> the motor turns clockwise.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myriad-pro"/>
              </a:rPr>
              <a:t>If the user value is less than the gyro value a signal is sent through </a:t>
            </a:r>
            <a:r>
              <a:rPr lang="en-US" sz="1800" b="0" i="0" dirty="0" err="1">
                <a:effectLst/>
                <a:latin typeface="myriad-pro"/>
              </a:rPr>
              <a:t>ccw</a:t>
            </a:r>
            <a:r>
              <a:rPr lang="en-US" sz="1800" b="0" i="0" dirty="0">
                <a:effectLst/>
                <a:latin typeface="myriad-pro"/>
              </a:rPr>
              <a:t> the motor turns counter clockwise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myriad-pro"/>
              </a:rPr>
              <a:t>If the user value is equal to the gyro value a signal is sent through </a:t>
            </a:r>
            <a:r>
              <a:rPr lang="en-US" sz="1800" b="0" i="0" dirty="0" err="1">
                <a:effectLst/>
                <a:latin typeface="myriad-pro"/>
              </a:rPr>
              <a:t>stahp</a:t>
            </a:r>
            <a:r>
              <a:rPr lang="en-US" sz="1800" b="0" i="0" dirty="0">
                <a:effectLst/>
                <a:latin typeface="myriad-pro"/>
              </a:rPr>
              <a:t> and the motor stops, same for cw2,ccw2,stahp2.</a:t>
            </a:r>
          </a:p>
          <a:p>
            <a:pPr marL="0" indent="0" algn="l">
              <a:buNone/>
            </a:pPr>
            <a:r>
              <a:rPr lang="en-US" sz="1800" b="0" i="0" dirty="0">
                <a:effectLst/>
                <a:latin typeface="myriad-pro"/>
              </a:rPr>
              <a:t>This way the mount will turn to the user-specified coordinates. And update with sidereal time thus it will track the sky.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2267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B58BA-9F21-508F-60D1-80E794B68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1254"/>
            <a:ext cx="10131425" cy="1456267"/>
          </a:xfrm>
        </p:spPr>
        <p:txBody>
          <a:bodyPr/>
          <a:lstStyle/>
          <a:p>
            <a:pPr algn="ctr"/>
            <a:r>
              <a:rPr lang="en-IN" b="1" dirty="0"/>
              <a:t>Parts and Wirings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B5732EEA-2686-F5B2-D1CD-642B14143F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50658" y="2141537"/>
            <a:ext cx="5222777" cy="4035209"/>
          </a:xfrm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4FD88BAD-4EFD-E0E3-A4CA-A20B1BDFC65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85800" y="2141538"/>
            <a:ext cx="5511262" cy="4026180"/>
          </a:xfrm>
        </p:spPr>
      </p:pic>
    </p:spTree>
    <p:extLst>
      <p:ext uri="{BB962C8B-B14F-4D97-AF65-F5344CB8AC3E}">
        <p14:creationId xmlns:p14="http://schemas.microsoft.com/office/powerpoint/2010/main" val="1268771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FC59E-CC92-E81F-8DCE-821391355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625" y="125506"/>
            <a:ext cx="10131425" cy="941294"/>
          </a:xfrm>
        </p:spPr>
        <p:txBody>
          <a:bodyPr/>
          <a:lstStyle/>
          <a:p>
            <a:pPr algn="ctr"/>
            <a:r>
              <a:rPr lang="en-IN" b="1" dirty="0">
                <a:latin typeface="Helvetica Neue"/>
              </a:rPr>
              <a:t>Assembled</a:t>
            </a:r>
            <a:r>
              <a:rPr lang="en-IN" b="1" dirty="0"/>
              <a:t> </a:t>
            </a:r>
            <a:r>
              <a:rPr lang="en-IN" b="1" dirty="0">
                <a:latin typeface="Helvetica Neue"/>
              </a:rPr>
              <a:t>model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555AE11-C2B3-BAAF-8B11-6B0FE67943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914" y="1013711"/>
            <a:ext cx="4289086" cy="5718783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70D0879-C007-E138-85C1-99BCB948457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875" y="1012094"/>
            <a:ext cx="4290299" cy="5720400"/>
          </a:xfrm>
        </p:spPr>
      </p:pic>
    </p:spTree>
    <p:extLst>
      <p:ext uri="{BB962C8B-B14F-4D97-AF65-F5344CB8AC3E}">
        <p14:creationId xmlns:p14="http://schemas.microsoft.com/office/powerpoint/2010/main" val="34219718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290</TotalTime>
  <Words>593</Words>
  <Application>Microsoft Office PowerPoint</Application>
  <PresentationFormat>Widescreen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 Neue</vt:lpstr>
      <vt:lpstr>myriad-pro</vt:lpstr>
      <vt:lpstr>Söhne</vt:lpstr>
      <vt:lpstr>Celestial</vt:lpstr>
      <vt:lpstr>Arduino based star tracker</vt:lpstr>
      <vt:lpstr>ARDUINO BASED STAR TRACKER</vt:lpstr>
      <vt:lpstr>PowerPoint Presentation</vt:lpstr>
      <vt:lpstr>Coordinates of equatorial system</vt:lpstr>
      <vt:lpstr>Tools &amp; Parts</vt:lpstr>
      <vt:lpstr>Logic</vt:lpstr>
      <vt:lpstr>Parts and Wirings</vt:lpstr>
      <vt:lpstr>Assembled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based star tracker</dc:title>
  <dc:creator>hozaifa shakeel</dc:creator>
  <cp:lastModifiedBy>hozaifa shakeel</cp:lastModifiedBy>
  <cp:revision>8</cp:revision>
  <dcterms:created xsi:type="dcterms:W3CDTF">2023-12-07T21:11:17Z</dcterms:created>
  <dcterms:modified xsi:type="dcterms:W3CDTF">2024-04-25T04:42:11Z</dcterms:modified>
</cp:coreProperties>
</file>

<file path=docProps/thumbnail.jpeg>
</file>